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710" autoAdjust="0"/>
  </p:normalViewPr>
  <p:slideViewPr>
    <p:cSldViewPr snapToGrid="0" snapToObjects="1">
      <p:cViewPr>
        <p:scale>
          <a:sx n="90" d="100"/>
          <a:sy n="90" d="100"/>
        </p:scale>
        <p:origin x="1234" y="-1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derekrodwell:Google%20Drive:HTH%20Treasurer:HTH%202022:APCM%20finance%20presentation%202022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derekrodwell:Google%20Drive:HTH%20Treasurer:HTH%202022:APCM%20finance%20presentation%202022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derekrodwell:Google%20Drive:HTH%20Treasurer:HTH%202022:APCM%20finance%20presentation%20202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Sheet1!$B$6</c:f>
              <c:strCache>
                <c:ptCount val="1"/>
                <c:pt idx="0">
                  <c:v>2021</c:v>
                </c:pt>
              </c:strCache>
            </c:strRef>
          </c:tx>
          <c:invertIfNegative val="0"/>
          <c:cat>
            <c:strRef>
              <c:f>Sheet1!$A$7:$A$10</c:f>
              <c:strCache>
                <c:ptCount val="4"/>
                <c:pt idx="0">
                  <c:v>Ordinary giving from the congregation</c:v>
                </c:pt>
                <c:pt idx="1">
                  <c:v>Giving to BFTF</c:v>
                </c:pt>
                <c:pt idx="2">
                  <c:v>Legacies</c:v>
                </c:pt>
                <c:pt idx="3">
                  <c:v>Church Activities and interest</c:v>
                </c:pt>
              </c:strCache>
            </c:strRef>
          </c:cat>
          <c:val>
            <c:numRef>
              <c:f>Sheet1!$B$7:$B$10</c:f>
              <c:numCache>
                <c:formatCode>General</c:formatCode>
                <c:ptCount val="4"/>
                <c:pt idx="0">
                  <c:v>190000</c:v>
                </c:pt>
                <c:pt idx="1">
                  <c:v>128000</c:v>
                </c:pt>
                <c:pt idx="2">
                  <c:v>83000</c:v>
                </c:pt>
                <c:pt idx="3">
                  <c:v>13000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8CF-4663-BB18-7635848F048C}"/>
            </c:ext>
          </c:extLst>
        </c:ser>
        <c:ser>
          <c:idx val="1"/>
          <c:order val="1"/>
          <c:tx>
            <c:strRef>
              <c:f>Sheet1!$C$6</c:f>
              <c:strCache>
                <c:ptCount val="1"/>
                <c:pt idx="0">
                  <c:v>2020</c:v>
                </c:pt>
              </c:strCache>
            </c:strRef>
          </c:tx>
          <c:invertIfNegative val="0"/>
          <c:cat>
            <c:strRef>
              <c:f>Sheet1!$A$7:$A$10</c:f>
              <c:strCache>
                <c:ptCount val="4"/>
                <c:pt idx="0">
                  <c:v>Ordinary giving from the congregation</c:v>
                </c:pt>
                <c:pt idx="1">
                  <c:v>Giving to BFTF</c:v>
                </c:pt>
                <c:pt idx="2">
                  <c:v>Legacies</c:v>
                </c:pt>
                <c:pt idx="3">
                  <c:v>Church Activities and interest</c:v>
                </c:pt>
              </c:strCache>
            </c:strRef>
          </c:cat>
          <c:val>
            <c:numRef>
              <c:f>Sheet1!$C$7:$C$10</c:f>
              <c:numCache>
                <c:formatCode>General</c:formatCode>
                <c:ptCount val="4"/>
                <c:pt idx="0">
                  <c:v>193000</c:v>
                </c:pt>
                <c:pt idx="1">
                  <c:v>175000</c:v>
                </c:pt>
                <c:pt idx="2">
                  <c:v>0</c:v>
                </c:pt>
                <c:pt idx="3">
                  <c:v>4000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8CF-4663-BB18-7635848F048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20733384"/>
        <c:axId val="2120736408"/>
      </c:barChart>
      <c:catAx>
        <c:axId val="21207333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120736408"/>
        <c:crosses val="autoZero"/>
        <c:auto val="1"/>
        <c:lblAlgn val="ctr"/>
        <c:lblOffset val="100"/>
        <c:noMultiLvlLbl val="0"/>
      </c:catAx>
      <c:valAx>
        <c:axId val="21207364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20733384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Sheet1!$B$17</c:f>
              <c:strCache>
                <c:ptCount val="1"/>
                <c:pt idx="0">
                  <c:v>2021</c:v>
                </c:pt>
              </c:strCache>
            </c:strRef>
          </c:tx>
          <c:invertIfNegative val="0"/>
          <c:cat>
            <c:strRef>
              <c:f>Sheet1!$A$18:$A$24</c:f>
              <c:strCache>
                <c:ptCount val="7"/>
                <c:pt idx="0">
                  <c:v>Mission and charity giving</c:v>
                </c:pt>
                <c:pt idx="1">
                  <c:v>Parish Share &amp; diocesan fees</c:v>
                </c:pt>
                <c:pt idx="2">
                  <c:v>Staff costs</c:v>
                </c:pt>
                <c:pt idx="3">
                  <c:v>Church and grounds maintenance</c:v>
                </c:pt>
                <c:pt idx="4">
                  <c:v>Church utilities and other overheads</c:v>
                </c:pt>
                <c:pt idx="5">
                  <c:v>Office costs (internet phone etc)</c:v>
                </c:pt>
                <c:pt idx="6">
                  <c:v>Worship, children, youth and mission</c:v>
                </c:pt>
              </c:strCache>
            </c:strRef>
          </c:cat>
          <c:val>
            <c:numRef>
              <c:f>Sheet1!$B$18:$B$24</c:f>
              <c:numCache>
                <c:formatCode>General</c:formatCode>
                <c:ptCount val="7"/>
                <c:pt idx="0">
                  <c:v>22000</c:v>
                </c:pt>
                <c:pt idx="1">
                  <c:v>59000</c:v>
                </c:pt>
                <c:pt idx="2">
                  <c:v>53000</c:v>
                </c:pt>
                <c:pt idx="3">
                  <c:v>20000</c:v>
                </c:pt>
                <c:pt idx="4">
                  <c:v>17000</c:v>
                </c:pt>
                <c:pt idx="5">
                  <c:v>6000</c:v>
                </c:pt>
                <c:pt idx="6">
                  <c:v>7000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5B8-44BE-A299-C4B5AD3D826B}"/>
            </c:ext>
          </c:extLst>
        </c:ser>
        <c:ser>
          <c:idx val="1"/>
          <c:order val="1"/>
          <c:tx>
            <c:strRef>
              <c:f>Sheet1!$C$17</c:f>
              <c:strCache>
                <c:ptCount val="1"/>
                <c:pt idx="0">
                  <c:v>2020</c:v>
                </c:pt>
              </c:strCache>
            </c:strRef>
          </c:tx>
          <c:invertIfNegative val="0"/>
          <c:cat>
            <c:strRef>
              <c:f>Sheet1!$A$18:$A$24</c:f>
              <c:strCache>
                <c:ptCount val="7"/>
                <c:pt idx="0">
                  <c:v>Mission and charity giving</c:v>
                </c:pt>
                <c:pt idx="1">
                  <c:v>Parish Share &amp; diocesan fees</c:v>
                </c:pt>
                <c:pt idx="2">
                  <c:v>Staff costs</c:v>
                </c:pt>
                <c:pt idx="3">
                  <c:v>Church and grounds maintenance</c:v>
                </c:pt>
                <c:pt idx="4">
                  <c:v>Church utilities and other overheads</c:v>
                </c:pt>
                <c:pt idx="5">
                  <c:v>Office costs (internet phone etc)</c:v>
                </c:pt>
                <c:pt idx="6">
                  <c:v>Worship, children, youth and mission</c:v>
                </c:pt>
              </c:strCache>
            </c:strRef>
          </c:cat>
          <c:val>
            <c:numRef>
              <c:f>Sheet1!$C$18:$C$24</c:f>
              <c:numCache>
                <c:formatCode>General</c:formatCode>
                <c:ptCount val="7"/>
                <c:pt idx="0">
                  <c:v>20000</c:v>
                </c:pt>
                <c:pt idx="1">
                  <c:v>57000</c:v>
                </c:pt>
                <c:pt idx="2">
                  <c:v>56000</c:v>
                </c:pt>
                <c:pt idx="3">
                  <c:v>12000</c:v>
                </c:pt>
                <c:pt idx="4">
                  <c:v>20000</c:v>
                </c:pt>
                <c:pt idx="5">
                  <c:v>6000</c:v>
                </c:pt>
                <c:pt idx="6">
                  <c:v>8000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5B8-44BE-A299-C4B5AD3D826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18366520"/>
        <c:axId val="2118369496"/>
      </c:barChart>
      <c:catAx>
        <c:axId val="21183665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118369496"/>
        <c:crosses val="autoZero"/>
        <c:auto val="1"/>
        <c:lblAlgn val="ctr"/>
        <c:lblOffset val="100"/>
        <c:noMultiLvlLbl val="0"/>
      </c:catAx>
      <c:valAx>
        <c:axId val="21183694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18366520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Sheet1!$B$47</c:f>
              <c:strCache>
                <c:ptCount val="1"/>
                <c:pt idx="0">
                  <c:v>2021</c:v>
                </c:pt>
              </c:strCache>
            </c:strRef>
          </c:tx>
          <c:cat>
            <c:strRef>
              <c:f>Sheet1!$A$48:$A$50</c:f>
              <c:strCache>
                <c:ptCount val="3"/>
                <c:pt idx="0">
                  <c:v>BFTF funds £387k</c:v>
                </c:pt>
                <c:pt idx="1">
                  <c:v>Other Designated funds £20k</c:v>
                </c:pt>
                <c:pt idx="2">
                  <c:v>Unrestricted funds £105k</c:v>
                </c:pt>
              </c:strCache>
            </c:strRef>
          </c:cat>
          <c:val>
            <c:numRef>
              <c:f>Sheet1!$B$48:$B$50</c:f>
              <c:numCache>
                <c:formatCode>General</c:formatCode>
                <c:ptCount val="3"/>
                <c:pt idx="0">
                  <c:v>387000</c:v>
                </c:pt>
                <c:pt idx="1">
                  <c:v>20000</c:v>
                </c:pt>
                <c:pt idx="2">
                  <c:v>105000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71E-49E9-9829-E1DD3C27F88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77471529600466604"/>
          <c:y val="0.38544548419861102"/>
          <c:w val="0.212939024982988"/>
          <c:h val="0.43002097012282198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AA666-556B-3D41-A2A9-5C0CA17B688E}" type="datetimeFigureOut">
              <a:rPr lang="en-US" smtClean="0"/>
              <a:t>5/12/2022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054C6-92E3-014E-8947-7E5FC3E52E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643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AA666-556B-3D41-A2A9-5C0CA17B688E}" type="datetimeFigureOut">
              <a:rPr lang="en-US" smtClean="0"/>
              <a:t>5/12/2022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054C6-92E3-014E-8947-7E5FC3E52E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287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AA666-556B-3D41-A2A9-5C0CA17B688E}" type="datetimeFigureOut">
              <a:rPr lang="en-US" smtClean="0"/>
              <a:t>5/12/2022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054C6-92E3-014E-8947-7E5FC3E52E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685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AA666-556B-3D41-A2A9-5C0CA17B688E}" type="datetimeFigureOut">
              <a:rPr lang="en-US" smtClean="0"/>
              <a:t>5/12/2022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054C6-92E3-014E-8947-7E5FC3E52E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935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AA666-556B-3D41-A2A9-5C0CA17B688E}" type="datetimeFigureOut">
              <a:rPr lang="en-US" smtClean="0"/>
              <a:t>5/12/2022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054C6-92E3-014E-8947-7E5FC3E52E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891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AA666-556B-3D41-A2A9-5C0CA17B688E}" type="datetimeFigureOut">
              <a:rPr lang="en-US" smtClean="0"/>
              <a:t>5/12/2022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054C6-92E3-014E-8947-7E5FC3E52E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746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AA666-556B-3D41-A2A9-5C0CA17B688E}" type="datetimeFigureOut">
              <a:rPr lang="en-US" smtClean="0"/>
              <a:t>5/12/2022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054C6-92E3-014E-8947-7E5FC3E52E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443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AA666-556B-3D41-A2A9-5C0CA17B688E}" type="datetimeFigureOut">
              <a:rPr lang="en-US" smtClean="0"/>
              <a:t>5/12/2022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054C6-92E3-014E-8947-7E5FC3E52E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802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AA666-556B-3D41-A2A9-5C0CA17B688E}" type="datetimeFigureOut">
              <a:rPr lang="en-US" smtClean="0"/>
              <a:t>5/12/2022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054C6-92E3-014E-8947-7E5FC3E52E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321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AA666-556B-3D41-A2A9-5C0CA17B688E}" type="datetimeFigureOut">
              <a:rPr lang="en-US" smtClean="0"/>
              <a:t>5/12/2022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054C6-92E3-014E-8947-7E5FC3E52E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648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AA666-556B-3D41-A2A9-5C0CA17B688E}" type="datetimeFigureOut">
              <a:rPr lang="en-US" smtClean="0"/>
              <a:t>5/12/2022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054C6-92E3-014E-8947-7E5FC3E52E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359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7AA666-556B-3D41-A2A9-5C0CA17B688E}" type="datetimeFigureOut">
              <a:rPr lang="en-US" smtClean="0"/>
              <a:t>5/12/2022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F054C6-92E3-014E-8947-7E5FC3E52E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714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Accounts for 2021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 brief review</a:t>
            </a:r>
          </a:p>
        </p:txBody>
      </p:sp>
      <p:pic>
        <p:nvPicPr>
          <p:cNvPr id="6" name="Picture 5" descr="Shape&#10;&#10;Description automatically generated with medium confidence">
            <a:extLst>
              <a:ext uri="{FF2B5EF4-FFF2-40B4-BE49-F238E27FC236}">
                <a16:creationId xmlns:a16="http://schemas.microsoft.com/office/drawing/2014/main" id="{DF073E96-6CF9-8812-1D6E-CB417BC8E1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68496" y="572148"/>
            <a:ext cx="2568102" cy="1744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76803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Income comparison - 2021 and 2020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907131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Spend comparison - 2021 and 2020 </a:t>
            </a:r>
            <a:r>
              <a:rPr lang="en-US" sz="3100" dirty="0"/>
              <a:t>(excludes Building for the Future project)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689651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59356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HTH funds at end of 2021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113569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308729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33</Words>
  <Application>Microsoft Office PowerPoint</Application>
  <PresentationFormat>On-screen Show (4:3)</PresentationFormat>
  <Paragraphs>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Accounts for 2021</vt:lpstr>
      <vt:lpstr>Income comparison - 2021 and 2020</vt:lpstr>
      <vt:lpstr>Spend comparison - 2021 and 2020 (excludes Building for the Future project)</vt:lpstr>
      <vt:lpstr>HTH funds at end of 2021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HTH Annual Accounts for 2021</dc:title>
  <dc:creator>Derek Rodwell</dc:creator>
  <cp:lastModifiedBy>Chris Cottom</cp:lastModifiedBy>
  <cp:revision>9</cp:revision>
  <dcterms:created xsi:type="dcterms:W3CDTF">2022-05-11T07:36:37Z</dcterms:created>
  <dcterms:modified xsi:type="dcterms:W3CDTF">2022-05-12T16:40:37Z</dcterms:modified>
</cp:coreProperties>
</file>